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DEA"/>
    <a:srgbClr val="1F236E"/>
    <a:srgbClr val="C74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D279D-ED16-D943-9CF8-85D5BB41AA32}" v="7" dt="2022-12-02T16:43:19.824"/>
    <p1510:client id="{C0C617B7-259E-2802-AE8D-04EF01DE6C03}" v="5" dt="2022-12-02T16:31:28.813"/>
    <p1510:client id="{E453C688-557E-4C6D-914E-0E3E0B4C86EF}" v="1043" dt="2022-12-01T16:53:07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49142-0B86-41C4-998A-B77D8136F8C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87DBC2-BF23-4E9B-8D5F-D3E569411B5A}">
      <dgm:prSet phldrT="[Text]" phldr="0"/>
      <dgm:spPr>
        <a:solidFill>
          <a:srgbClr val="3FADEA"/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RSC Approval</a:t>
          </a:r>
          <a:endParaRPr lang="en-US" dirty="0"/>
        </a:p>
      </dgm:t>
    </dgm:pt>
    <dgm:pt modelId="{AE6E1453-8D31-4981-B2F5-CD32AA286185}" type="parTrans" cxnId="{3DA36773-53AF-4DB5-A231-A9B06DB71388}">
      <dgm:prSet/>
      <dgm:spPr/>
      <dgm:t>
        <a:bodyPr/>
        <a:lstStyle/>
        <a:p>
          <a:endParaRPr lang="en-US"/>
        </a:p>
      </dgm:t>
    </dgm:pt>
    <dgm:pt modelId="{88579F62-6D09-4B36-9B03-6D222E0AF8E0}" type="sibTrans" cxnId="{3DA36773-53AF-4DB5-A231-A9B06DB71388}">
      <dgm:prSet/>
      <dgm:spPr/>
      <dgm:t>
        <a:bodyPr/>
        <a:lstStyle/>
        <a:p>
          <a:endParaRPr lang="en-US"/>
        </a:p>
      </dgm:t>
    </dgm:pt>
    <dgm:pt modelId="{5A8B1498-4D51-4BD1-8BD0-FAA4B948B069}">
      <dgm:prSet phldrT="[Text]" phldr="0"/>
      <dgm:spPr>
        <a:solidFill>
          <a:srgbClr val="C74389"/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GCO </a:t>
          </a:r>
          <a:endParaRPr lang="en-US" dirty="0"/>
        </a:p>
      </dgm:t>
    </dgm:pt>
    <dgm:pt modelId="{B3BCE1A7-7C16-429D-8C7D-CACE0D4E8A65}" type="parTrans" cxnId="{A96F1783-35B7-4FD3-8ACD-610BD1448C53}">
      <dgm:prSet/>
      <dgm:spPr/>
      <dgm:t>
        <a:bodyPr/>
        <a:lstStyle/>
        <a:p>
          <a:endParaRPr lang="en-US"/>
        </a:p>
      </dgm:t>
    </dgm:pt>
    <dgm:pt modelId="{B08FC341-18C6-412B-9DB3-72CEFA22FBD1}" type="sibTrans" cxnId="{A96F1783-35B7-4FD3-8ACD-610BD1448C53}">
      <dgm:prSet/>
      <dgm:spPr/>
      <dgm:t>
        <a:bodyPr/>
        <a:lstStyle/>
        <a:p>
          <a:endParaRPr lang="en-US"/>
        </a:p>
      </dgm:t>
    </dgm:pt>
    <dgm:pt modelId="{948CBA51-ED7B-4890-BB84-F25EEF084EB1}">
      <dgm:prSet phldrT="[Text]" phldr="0"/>
      <dgm:spPr>
        <a:solidFill>
          <a:srgbClr val="1F236E"/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PPHS (IRB)</a:t>
          </a:r>
          <a:endParaRPr lang="en-US" dirty="0"/>
        </a:p>
      </dgm:t>
    </dgm:pt>
    <dgm:pt modelId="{25ACA181-9E6C-45CC-8F70-A89E6C744132}" type="parTrans" cxnId="{1AB4EC3D-212F-42D1-BD21-FD264649C873}">
      <dgm:prSet/>
      <dgm:spPr/>
      <dgm:t>
        <a:bodyPr/>
        <a:lstStyle/>
        <a:p>
          <a:endParaRPr lang="en-US"/>
        </a:p>
      </dgm:t>
    </dgm:pt>
    <dgm:pt modelId="{66121E33-B5BD-4EE4-8740-D2B7A19F2336}" type="sibTrans" cxnId="{1AB4EC3D-212F-42D1-BD21-FD264649C873}">
      <dgm:prSet/>
      <dgm:spPr/>
      <dgm:t>
        <a:bodyPr/>
        <a:lstStyle/>
        <a:p>
          <a:endParaRPr lang="en-US"/>
        </a:p>
      </dgm:t>
    </dgm:pt>
    <dgm:pt modelId="{49B8E108-1912-4D17-9FF8-D5D67784F031}" type="pres">
      <dgm:prSet presAssocID="{66D49142-0B86-41C4-998A-B77D8136F8CF}" presName="Name0" presStyleCnt="0">
        <dgm:presLayoutVars>
          <dgm:dir/>
          <dgm:animLvl val="lvl"/>
          <dgm:resizeHandles val="exact"/>
        </dgm:presLayoutVars>
      </dgm:prSet>
      <dgm:spPr/>
    </dgm:pt>
    <dgm:pt modelId="{49329AE6-74F5-446E-ACBC-B4C4ADB91625}" type="pres">
      <dgm:prSet presAssocID="{4787DBC2-BF23-4E9B-8D5F-D3E569411B5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0DEEAC-D2C5-4CFF-9F43-D53F53E61C67}" type="pres">
      <dgm:prSet presAssocID="{88579F62-6D09-4B36-9B03-6D222E0AF8E0}" presName="parTxOnlySpace" presStyleCnt="0"/>
      <dgm:spPr/>
    </dgm:pt>
    <dgm:pt modelId="{5F99D4CE-4E68-4560-B4AE-C4894A4AB8C1}" type="pres">
      <dgm:prSet presAssocID="{5A8B1498-4D51-4BD1-8BD0-FAA4B948B06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AA47800-6324-45D1-9BD6-3D5AA0A1E67C}" type="pres">
      <dgm:prSet presAssocID="{B08FC341-18C6-412B-9DB3-72CEFA22FBD1}" presName="parTxOnlySpace" presStyleCnt="0"/>
      <dgm:spPr/>
    </dgm:pt>
    <dgm:pt modelId="{A54A7B6A-2036-4511-84CF-5BD915DC1F7C}" type="pres">
      <dgm:prSet presAssocID="{948CBA51-ED7B-4890-BB84-F25EEF084EB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6E3D332-176B-4DBB-BB81-7012A8E6E7E3}" type="presOf" srcId="{4787DBC2-BF23-4E9B-8D5F-D3E569411B5A}" destId="{49329AE6-74F5-446E-ACBC-B4C4ADB91625}" srcOrd="0" destOrd="0" presId="urn:microsoft.com/office/officeart/2005/8/layout/chevron1"/>
    <dgm:cxn modelId="{1AB4EC3D-212F-42D1-BD21-FD264649C873}" srcId="{66D49142-0B86-41C4-998A-B77D8136F8CF}" destId="{948CBA51-ED7B-4890-BB84-F25EEF084EB1}" srcOrd="2" destOrd="0" parTransId="{25ACA181-9E6C-45CC-8F70-A89E6C744132}" sibTransId="{66121E33-B5BD-4EE4-8740-D2B7A19F2336}"/>
    <dgm:cxn modelId="{647EED48-73F7-41AB-B5A0-2851F318CF96}" type="presOf" srcId="{66D49142-0B86-41C4-998A-B77D8136F8CF}" destId="{49B8E108-1912-4D17-9FF8-D5D67784F031}" srcOrd="0" destOrd="0" presId="urn:microsoft.com/office/officeart/2005/8/layout/chevron1"/>
    <dgm:cxn modelId="{5E921459-11BA-47E0-B12B-05C7F95FEBED}" type="presOf" srcId="{948CBA51-ED7B-4890-BB84-F25EEF084EB1}" destId="{A54A7B6A-2036-4511-84CF-5BD915DC1F7C}" srcOrd="0" destOrd="0" presId="urn:microsoft.com/office/officeart/2005/8/layout/chevron1"/>
    <dgm:cxn modelId="{3DA36773-53AF-4DB5-A231-A9B06DB71388}" srcId="{66D49142-0B86-41C4-998A-B77D8136F8CF}" destId="{4787DBC2-BF23-4E9B-8D5F-D3E569411B5A}" srcOrd="0" destOrd="0" parTransId="{AE6E1453-8D31-4981-B2F5-CD32AA286185}" sibTransId="{88579F62-6D09-4B36-9B03-6D222E0AF8E0}"/>
    <dgm:cxn modelId="{A96F1783-35B7-4FD3-8ACD-610BD1448C53}" srcId="{66D49142-0B86-41C4-998A-B77D8136F8CF}" destId="{5A8B1498-4D51-4BD1-8BD0-FAA4B948B069}" srcOrd="1" destOrd="0" parTransId="{B3BCE1A7-7C16-429D-8C7D-CACE0D4E8A65}" sibTransId="{B08FC341-18C6-412B-9DB3-72CEFA22FBD1}"/>
    <dgm:cxn modelId="{A57999D1-89AB-4CB7-B621-5639FDF0665F}" type="presOf" srcId="{5A8B1498-4D51-4BD1-8BD0-FAA4B948B069}" destId="{5F99D4CE-4E68-4560-B4AE-C4894A4AB8C1}" srcOrd="0" destOrd="0" presId="urn:microsoft.com/office/officeart/2005/8/layout/chevron1"/>
    <dgm:cxn modelId="{A924B15A-BF4A-466B-92A7-42CA23F9D433}" type="presParOf" srcId="{49B8E108-1912-4D17-9FF8-D5D67784F031}" destId="{49329AE6-74F5-446E-ACBC-B4C4ADB91625}" srcOrd="0" destOrd="0" presId="urn:microsoft.com/office/officeart/2005/8/layout/chevron1"/>
    <dgm:cxn modelId="{0975B983-3340-48D4-B22E-5705B5AB2F84}" type="presParOf" srcId="{49B8E108-1912-4D17-9FF8-D5D67784F031}" destId="{EA0DEEAC-D2C5-4CFF-9F43-D53F53E61C67}" srcOrd="1" destOrd="0" presId="urn:microsoft.com/office/officeart/2005/8/layout/chevron1"/>
    <dgm:cxn modelId="{DD983966-BC93-4B1E-AB90-8D7064C990B7}" type="presParOf" srcId="{49B8E108-1912-4D17-9FF8-D5D67784F031}" destId="{5F99D4CE-4E68-4560-B4AE-C4894A4AB8C1}" srcOrd="2" destOrd="0" presId="urn:microsoft.com/office/officeart/2005/8/layout/chevron1"/>
    <dgm:cxn modelId="{F2CBD4BC-E79E-44F3-B42B-2C4C521B64B9}" type="presParOf" srcId="{49B8E108-1912-4D17-9FF8-D5D67784F031}" destId="{EAA47800-6324-45D1-9BD6-3D5AA0A1E67C}" srcOrd="3" destOrd="0" presId="urn:microsoft.com/office/officeart/2005/8/layout/chevron1"/>
    <dgm:cxn modelId="{3956176C-B20E-409A-8AEB-46F8FD58E500}" type="presParOf" srcId="{49B8E108-1912-4D17-9FF8-D5D67784F031}" destId="{A54A7B6A-2036-4511-84CF-5BD915DC1F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9AE6-74F5-446E-ACBC-B4C4ADB91625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rgbClr val="3FAD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libri Light" panose="020F0302020204030204"/>
            </a:rPr>
            <a:t>RSC Approval</a:t>
          </a:r>
          <a:endParaRPr lang="en-US" sz="4400" kern="1200" dirty="0"/>
        </a:p>
      </dsp:txBody>
      <dsp:txXfrm>
        <a:off x="753754" y="1424994"/>
        <a:ext cx="2252022" cy="1501348"/>
      </dsp:txXfrm>
    </dsp:sp>
    <dsp:sp modelId="{5F99D4CE-4E68-4560-B4AE-C4894A4AB8C1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rgbClr val="C743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libri Light" panose="020F0302020204030204"/>
            </a:rPr>
            <a:t>GCO </a:t>
          </a:r>
          <a:endParaRPr lang="en-US" sz="4400" kern="1200" dirty="0"/>
        </a:p>
      </dsp:txBody>
      <dsp:txXfrm>
        <a:off x="4131788" y="1424994"/>
        <a:ext cx="2252022" cy="1501348"/>
      </dsp:txXfrm>
    </dsp:sp>
    <dsp:sp modelId="{A54A7B6A-2036-4511-84CF-5BD915DC1F7C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rgbClr val="1F23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libri Light" panose="020F0302020204030204"/>
            </a:rPr>
            <a:t>PPHS (IRB)</a:t>
          </a:r>
          <a:endParaRPr lang="en-US" sz="4400" kern="1200" dirty="0"/>
        </a:p>
      </dsp:txBody>
      <dsp:txXfrm>
        <a:off x="7509822" y="1424994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59"/>
            <a:ext cx="8686800" cy="2263141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6A474-F30A-403E-9C17-78F0C1540FC7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75FBDA-6A51-449C-92F5-7BEC7922DA7E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62E2BE-C737-45F8-9B9E-8F1AECA92055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B529A-0067-4E3D-BC9C-C5F1F748793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D31BFB-8388-42FC-8C2A-ED37C0195C1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21B23BF-5B15-47EF-8C35-2023BBE11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D375E7-94E1-E043-84EC-B40CFC6E40FF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3181256-589D-9748-8C0F-9BB863F3FC55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D7BE765-B77A-424C-AD44-759D094646B1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8AFD78A-C8ED-8F43-8BFC-BA48DEA43BA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123D6E9-0977-B84C-85DB-E917F2EE76A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A09F12F-162C-4F67-8E1A-32267A628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5601B6B-8706-4D11-AF1E-A58486EFF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BB19C0-CF35-4165-90DD-86A4805E1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57DDDCC9-169C-401D-A396-3F6133D2D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56B3EE-1A22-4FFF-9CFF-767913CCE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AB87C7-8670-4572-B050-49C891260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29507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E5D850-B8F2-4DE9-939D-AD8678721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59"/>
            <a:ext cx="8686800" cy="2263141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6A474-F30A-403E-9C17-78F0C1540FC7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75FBDA-6A51-449C-92F5-7BEC7922DA7E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62E2BE-C737-45F8-9B9E-8F1AECA92055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B529A-0067-4E3D-BC9C-C5F1F748793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D31BFB-8388-42FC-8C2A-ED37C0195C1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21B23BF-5B15-47EF-8C35-2023BBE11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D375E7-94E1-E043-84EC-B40CFC6E40FF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3181256-589D-9748-8C0F-9BB863F3FC55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D7BE765-B77A-424C-AD44-759D094646B1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8AFD78A-C8ED-8F43-8BFC-BA48DEA43BA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123D6E9-0977-B84C-85DB-E917F2EE76A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A09F12F-162C-4F67-8E1A-32267A628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5601B6B-8706-4D11-AF1E-A58486EFF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BB19C0-CF35-4165-90DD-86A4805E1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57DDDCC9-169C-401D-A396-3F6133D2D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56B3EE-1A22-4FFF-9CFF-767913CCE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AB87C7-8670-4572-B050-49C891260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29507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E5D850-B8F2-4DE9-939D-AD8678721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4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59"/>
            <a:ext cx="8686800" cy="2263141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6A474-F30A-403E-9C17-78F0C1540FC7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75FBDA-6A51-449C-92F5-7BEC7922DA7E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62E2BE-C737-45F8-9B9E-8F1AECA92055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B529A-0067-4E3D-BC9C-C5F1F748793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D31BFB-8388-42FC-8C2A-ED37C0195C1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21B23BF-5B15-47EF-8C35-2023BBE11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8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D375E7-94E1-E043-84EC-B40CFC6E40FF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3181256-589D-9748-8C0F-9BB863F3FC55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D7BE765-B77A-424C-AD44-759D094646B1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8AFD78A-C8ED-8F43-8BFC-BA48DEA43BA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123D6E9-0977-B84C-85DB-E917F2EE76A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A09F12F-162C-4F67-8E1A-32267A628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5601B6B-8706-4D11-AF1E-A58486EFF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BB19C0-CF35-4165-90DD-86A4805E1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5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57DDDCC9-169C-401D-A396-3F6133D2D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56B3EE-1A22-4FFF-9CFF-767913CCE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8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AB87C7-8670-4572-B050-49C891260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29507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E5D850-B8F2-4DE9-939D-AD8678721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4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y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0160"/>
            <a:ext cx="8686800" cy="226313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044F08EF-051B-4CDF-B42E-2E2A302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044F08EF-051B-4CDF-B42E-2E2A302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2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/>
          <a:lstStyle>
            <a:lvl1pPr marL="342900" indent="-342900">
              <a:spcBef>
                <a:spcPts val="3600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341313" indent="0">
              <a:buNone/>
              <a:defRPr>
                <a:solidFill>
                  <a:schemeClr val="tx2"/>
                </a:solidFill>
              </a:defRPr>
            </a:lvl2pPr>
            <a:lvl3pPr marL="571500" indent="-2286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854075" indent="-285750">
              <a:buFont typeface="Arial" panose="020B0604020202020204" pitchFamily="34" charset="0"/>
              <a:buChar char="‒"/>
              <a:defRPr sz="1600">
                <a:solidFill>
                  <a:schemeClr val="tx2"/>
                </a:solidFill>
              </a:defRPr>
            </a:lvl4pPr>
            <a:lvl5pPr marL="0" indent="0">
              <a:defRPr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/>
          <a:lstStyle>
            <a:lvl1pPr marL="342900" indent="-342900">
              <a:spcBef>
                <a:spcPts val="3600"/>
              </a:spcBef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 marL="341313" indent="0">
              <a:buNone/>
              <a:defRPr>
                <a:solidFill>
                  <a:schemeClr val="bg1"/>
                </a:solidFill>
              </a:defRPr>
            </a:lvl2pPr>
            <a:lvl3pPr marL="5715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854075" indent="-285750">
              <a:buFont typeface="Arial" panose="020B0604020202020204" pitchFamily="34" charset="0"/>
              <a:buChar char="‒"/>
              <a:defRPr sz="1600">
                <a:solidFill>
                  <a:schemeClr val="bg1"/>
                </a:solidFill>
              </a:defRPr>
            </a:lvl4pPr>
            <a:lvl5pPr marL="0" indent="0">
              <a:defRPr b="0">
                <a:solidFill>
                  <a:srgbClr val="FF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2">
            <a:extLst>
              <a:ext uri="{FF2B5EF4-FFF2-40B4-BE49-F238E27FC236}">
                <a16:creationId xmlns:a16="http://schemas.microsoft.com/office/drawing/2014/main" id="{F7FB08B1-C883-448E-B983-D9922FC1F7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752599"/>
            <a:ext cx="8686799" cy="4495803"/>
          </a:xfrm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28600" indent="-228600">
              <a:buFont typeface="Arial" panose="020B0604020202020204" pitchFamily="34" charset="0"/>
              <a:buChar char="•"/>
              <a:defRPr sz="1800"/>
            </a:lvl3pPr>
            <a:lvl4pPr marL="457200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11277600" cy="502920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First level no bullet</a:t>
            </a:r>
          </a:p>
          <a:p>
            <a:pPr lvl="1"/>
            <a:r>
              <a:rPr lang="en-US"/>
              <a:t>Second level with bullet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3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5029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1219200"/>
            <a:ext cx="5410200" cy="5029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9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A1AE6B-2F14-4A74-A3CC-76446DBB086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1219200"/>
            <a:ext cx="5410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24300"/>
            <a:ext cx="5410200" cy="2322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4">
            <a:extLst>
              <a:ext uri="{FF2B5EF4-FFF2-40B4-BE49-F238E27FC236}">
                <a16:creationId xmlns:a16="http://schemas.microsoft.com/office/drawing/2014/main" id="{F933D155-F191-4879-A47D-2913BBEF6E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24602" y="1219200"/>
            <a:ext cx="5410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3924300"/>
            <a:ext cx="5410200" cy="2322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6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5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6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7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2">
            <a:extLst>
              <a:ext uri="{FF2B5EF4-FFF2-40B4-BE49-F238E27FC236}">
                <a16:creationId xmlns:a16="http://schemas.microsoft.com/office/drawing/2014/main" id="{821E3860-1780-4BB1-BE97-E092A75139B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4">
            <a:extLst>
              <a:ext uri="{FF2B5EF4-FFF2-40B4-BE49-F238E27FC236}">
                <a16:creationId xmlns:a16="http://schemas.microsoft.com/office/drawing/2014/main" id="{16621A09-546F-4BEA-B504-5BB351D9E4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72357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6">
            <a:extLst>
              <a:ext uri="{FF2B5EF4-FFF2-40B4-BE49-F238E27FC236}">
                <a16:creationId xmlns:a16="http://schemas.microsoft.com/office/drawing/2014/main" id="{702818F6-E095-4414-855A-D207C8AE1B8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87514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7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8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9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2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3544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9888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5">
            <a:extLst>
              <a:ext uri="{FF2B5EF4-FFF2-40B4-BE49-F238E27FC236}">
                <a16:creationId xmlns:a16="http://schemas.microsoft.com/office/drawing/2014/main" id="{C34CDEC3-2CF8-4A08-B1FD-A586307F7F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66232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6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9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2">
            <a:extLst>
              <a:ext uri="{FF2B5EF4-FFF2-40B4-BE49-F238E27FC236}">
                <a16:creationId xmlns:a16="http://schemas.microsoft.com/office/drawing/2014/main" id="{D9856429-EE23-4F1A-BB24-E8DD612F865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00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4">
            <a:extLst>
              <a:ext uri="{FF2B5EF4-FFF2-40B4-BE49-F238E27FC236}">
                <a16:creationId xmlns:a16="http://schemas.microsoft.com/office/drawing/2014/main" id="{E456F1A2-1F7C-4F58-A21E-B92BFF80126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92567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2567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6">
            <a:extLst>
              <a:ext uri="{FF2B5EF4-FFF2-40B4-BE49-F238E27FC236}">
                <a16:creationId xmlns:a16="http://schemas.microsoft.com/office/drawing/2014/main" id="{6160383D-AA36-4A1C-A2A8-12E74AEB2CE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27934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7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7934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8">
            <a:extLst>
              <a:ext uri="{FF2B5EF4-FFF2-40B4-BE49-F238E27FC236}">
                <a16:creationId xmlns:a16="http://schemas.microsoft.com/office/drawing/2014/main" id="{FAC9BDC2-A551-44C2-9ADB-67B7FB1BD9C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63300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9">
            <a:extLst>
              <a:ext uri="{FF2B5EF4-FFF2-40B4-BE49-F238E27FC236}">
                <a16:creationId xmlns:a16="http://schemas.microsoft.com/office/drawing/2014/main" id="{C34CDEC3-2CF8-4A08-B1FD-A586307F7F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63300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10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11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AE45-8D46-4FFE-BD8D-9181BEE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2">
            <a:extLst>
              <a:ext uri="{FF2B5EF4-FFF2-40B4-BE49-F238E27FC236}">
                <a16:creationId xmlns:a16="http://schemas.microsoft.com/office/drawing/2014/main" id="{56F27B58-6606-434A-8DE1-B56A20E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5" name="Slide Number 3">
            <a:extLst>
              <a:ext uri="{FF2B5EF4-FFF2-40B4-BE49-F238E27FC236}">
                <a16:creationId xmlns:a16="http://schemas.microsoft.com/office/drawing/2014/main" id="{1BE8A827-C09C-40B6-9186-EBE120FE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1">
            <a:extLst>
              <a:ext uri="{FF2B5EF4-FFF2-40B4-BE49-F238E27FC236}">
                <a16:creationId xmlns:a16="http://schemas.microsoft.com/office/drawing/2014/main" id="{C7015603-7456-4E63-8568-50B2CFA3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4" name="Slide Number 2">
            <a:extLst>
              <a:ext uri="{FF2B5EF4-FFF2-40B4-BE49-F238E27FC236}">
                <a16:creationId xmlns:a16="http://schemas.microsoft.com/office/drawing/2014/main" id="{A7A74CED-023E-47A1-BA8F-ABE93CB5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9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159F482-C82B-422B-95BD-5D52AAE8B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131807"/>
            <a:ext cx="8686800" cy="2263140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You/Any Questions?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EF2124-063E-4B4C-B2C6-7BC49463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0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159F482-C82B-422B-95BD-5D52AAE8B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131807"/>
            <a:ext cx="8686800" cy="2263140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You/Any Questions?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EF2124-063E-4B4C-B2C6-7BC49463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0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159F482-C82B-422B-95BD-5D52AAE8B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131807"/>
            <a:ext cx="8686800" cy="2263140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You/Any Questions?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EF2124-063E-4B4C-B2C6-7BC49463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09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493585"/>
            <a:ext cx="10972800" cy="4688267"/>
          </a:xfrm>
        </p:spPr>
        <p:txBody>
          <a:bodyPr>
            <a:normAutofit/>
          </a:bodyPr>
          <a:lstStyle>
            <a:lvl1pPr marL="457189" indent="-457189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080" indent="-342891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269" indent="-342891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92B5-FFED-094E-AC29-74204DB12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21476"/>
            <a:ext cx="12192000" cy="1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2" r:id="rId3"/>
    <p:sldLayoutId id="2147483740" r:id="rId4"/>
    <p:sldLayoutId id="2147483743" r:id="rId5"/>
    <p:sldLayoutId id="2147483744" r:id="rId6"/>
    <p:sldLayoutId id="2147483745" r:id="rId7"/>
    <p:sldLayoutId id="2147483668" r:id="rId8"/>
    <p:sldLayoutId id="2147483739" r:id="rId9"/>
    <p:sldLayoutId id="2147483741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3CEF-11D9-4DC3-B9EF-1617A697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736A-6D1A-4423-9926-2754A19D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11277600" cy="5029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no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A167-EC98-47C4-A922-E2CD025C9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410200" cy="4730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07F2-E279-4E4B-8DA3-CDA72378D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9384" y="6248400"/>
            <a:ext cx="395416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FE11C-3606-4CAE-860D-6CA709C3DDAD}"/>
              </a:ext>
            </a:extLst>
          </p:cNvPr>
          <p:cNvSpPr/>
          <p:nvPr userDrawn="1"/>
        </p:nvSpPr>
        <p:spPr>
          <a:xfrm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669" r:id="rId11"/>
    <p:sldLayoutId id="2147483672" r:id="rId12"/>
    <p:sldLayoutId id="2147483664" r:id="rId13"/>
    <p:sldLayoutId id="2147483670" r:id="rId14"/>
    <p:sldLayoutId id="2147483649" r:id="rId15"/>
    <p:sldLayoutId id="2147483651" r:id="rId16"/>
    <p:sldLayoutId id="2147483663" r:id="rId17"/>
    <p:sldLayoutId id="2147483665" r:id="rId18"/>
    <p:sldLayoutId id="2147483666" r:id="rId19"/>
    <p:sldLayoutId id="2147483667" r:id="rId20"/>
    <p:sldLayoutId id="2147483650" r:id="rId21"/>
    <p:sldLayoutId id="2147483656" r:id="rId22"/>
    <p:sldLayoutId id="2147483673" r:id="rId23"/>
    <p:sldLayoutId id="2147483657" r:id="rId24"/>
    <p:sldLayoutId id="2147483674" r:id="rId25"/>
    <p:sldLayoutId id="2147483658" r:id="rId26"/>
    <p:sldLayoutId id="2147483675" r:id="rId27"/>
    <p:sldLayoutId id="2147483654" r:id="rId28"/>
    <p:sldLayoutId id="2147483655" r:id="rId29"/>
    <p:sldLayoutId id="2147483737" r:id="rId30"/>
    <p:sldLayoutId id="2147483731" r:id="rId31"/>
    <p:sldLayoutId id="2147483676" r:id="rId32"/>
    <p:sldLayoutId id="2147483738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Wingdings" panose="05000000000000000000" pitchFamily="2" charset="2"/>
        <a:buNone/>
        <a:defRPr sz="1800" b="0" kern="1200" cap="none" spc="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7" orient="horz" pos="4224" userDrawn="1">
          <p15:clr>
            <a:srgbClr val="FDE53C"/>
          </p15:clr>
        </p15:guide>
        <p15:guide id="8" orient="horz" pos="3936" userDrawn="1">
          <p15:clr>
            <a:srgbClr val="F26B43"/>
          </p15:clr>
        </p15:guide>
        <p15:guide id="9" orient="horz" pos="3648" userDrawn="1">
          <p15:clr>
            <a:srgbClr val="F26B43"/>
          </p15:clr>
        </p15:guide>
        <p15:guide id="10" pos="3696" userDrawn="1">
          <p15:clr>
            <a:srgbClr val="F26B43"/>
          </p15:clr>
        </p15:guide>
        <p15:guide id="11" pos="3984" userDrawn="1">
          <p15:clr>
            <a:srgbClr val="F26B43"/>
          </p15:clr>
        </p15:guide>
        <p15:guide id="12" orient="horz" pos="528" userDrawn="1">
          <p15:clr>
            <a:srgbClr val="F26B43"/>
          </p15:clr>
        </p15:guide>
        <p15:guide id="13" orient="horz" pos="768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orient="horz" pos="2466" userDrawn="1">
          <p15:clr>
            <a:srgbClr val="F26B43"/>
          </p15:clr>
        </p15:guide>
        <p15:guide id="16" orient="horz" pos="2352" userDrawn="1">
          <p15:clr>
            <a:srgbClr val="F26B43"/>
          </p15:clr>
        </p15:guide>
        <p15:guide id="17" pos="5208" userDrawn="1">
          <p15:clr>
            <a:srgbClr val="FDE53C"/>
          </p15:clr>
        </p15:guide>
        <p15:guide id="21" orient="horz" pos="2160" userDrawn="1">
          <p15:clr>
            <a:srgbClr val="FDE53C"/>
          </p15:clr>
        </p15:guide>
        <p15:guide id="22" pos="2472" userDrawn="1">
          <p15:clr>
            <a:srgbClr val="FDE53C"/>
          </p15:clr>
        </p15:guide>
        <p15:guide id="23" pos="5832" userDrawn="1">
          <p15:clr>
            <a:srgbClr val="FDE53C"/>
          </p15:clr>
        </p15:guide>
        <p15:guide id="24" pos="1848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hnsgyrsc.yolasite.com/" TargetMode="External"/><Relationship Id="rId2" Type="http://schemas.openxmlformats.org/officeDocument/2006/relationships/hyperlink" Target="https://mtsinai.sharepoint.com/:p:/s/NeurosurgeryResearchStrategyCommittee/EYWyoLH8z9pBspP0paav1d8BqoytzXsIVTmgB8ym4MPcsA?e=5lruZ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redcap.link/rscsubmiss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ahn.mssm.edu/files/ISMMS/Assets/Research/GCO/ASC_Instructions.pdf" TargetMode="External"/><Relationship Id="rId2" Type="http://schemas.openxmlformats.org/officeDocument/2006/relationships/hyperlink" Target="https://icahn.mssm.edu/files/ISMMS/Assets/Research/GCO/ASC_Checkli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mtsinai.sharepoint.com/:p:/s/NeurosurgeryResearchStrategyCommittee/EabTntDJzOpBnKxMdmypoJoBoQcDPxItaeglDF6-v6FU2Q?e=kGD8H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tsinai.sharepoint.com/:w:/s/NeurosurgeryResearchStrategyCommittee/EZLs0C6piGtApr9iCHEzIWMBt1kt_IqwKre-A37e9xbTfQ?e=59rzf1" TargetMode="External"/><Relationship Id="rId2" Type="http://schemas.openxmlformats.org/officeDocument/2006/relationships/hyperlink" Target="https://mtsinai.sharepoint.com/:w:/s/NeurosurgeryResearchStrategyCommittee/EX0nlWdHDf5Nuq1vKLiCAfYBMp1vqPT5MGz90JDDUcfBZA?e=mXbHW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tsinai.sharepoint.com/:w:/s/NeurosurgeryResearchStrategyCommittee/EcD3dtGX6NJJiGKkmJENZv0BrD1dmchlslFgaUUMW_c4sA?e=qHqYcx" TargetMode="External"/><Relationship Id="rId2" Type="http://schemas.openxmlformats.org/officeDocument/2006/relationships/hyperlink" Target="https://mtsinai.sharepoint.com/:w:/s/NeurosurgeryResearchStrategyCommittee/EdpW5Ftw4cpNqEbZwjiMqDYBUIZ2NSiqtVb_00w498c78A?e=WGlx2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mtsinai.sharepoint.com/:b:/s/NeurosurgeryResearchStrategyCommittee/EUWUWxYywRxLvmGIrJnnQMEB44qcj2bUN12PTjg6G10Tvw?e=LzNPe2" TargetMode="External"/><Relationship Id="rId4" Type="http://schemas.openxmlformats.org/officeDocument/2006/relationships/hyperlink" Target="https://mtsinai.sharepoint.com/:w:/r/sites/NeurosurgeryResearchVault/Resources/IRB%20Resources/Continuing%20Review%20Notice%20Template.docx?d=w5e5000d8aa2a4b0d89447d8d79aade4a&amp;csf=1&amp;web=1&amp;e=vnRNwJ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tsinai.sharepoint.com/sites/NeurosurgeryResearchVault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researchroadmap.mssm.edu/r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p.od.nih.gov/clinical-research/clinical-trials/" TargetMode="External"/><Relationship Id="rId5" Type="http://schemas.openxmlformats.org/officeDocument/2006/relationships/hyperlink" Target="https://icahn.mssm.edu/research/portal/resources/gco" TargetMode="External"/><Relationship Id="rId4" Type="http://schemas.openxmlformats.org/officeDocument/2006/relationships/hyperlink" Target="https://icahn.mssm.edu/research/pp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Approval 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6">
            <a:extLst>
              <a:ext uri="{FF2B5EF4-FFF2-40B4-BE49-F238E27FC236}">
                <a16:creationId xmlns:a16="http://schemas.microsoft.com/office/drawing/2014/main" id="{6EF02EFB-D181-BA4E-01AF-1B478D487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41732"/>
              </p:ext>
            </p:extLst>
          </p:nvPr>
        </p:nvGraphicFramePr>
        <p:xfrm>
          <a:off x="837045" y="21271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096CDA-DF58-8BFC-909E-2DB3BB56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5" y="315098"/>
            <a:ext cx="10515600" cy="11408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FADEA"/>
                </a:solidFill>
                <a:latin typeface="Times New Roman"/>
                <a:cs typeface="Calibri Light"/>
              </a:rPr>
              <a:t>Order of Approvals</a:t>
            </a:r>
            <a:endParaRPr lang="en-US" sz="4000" b="1" dirty="0">
              <a:solidFill>
                <a:srgbClr val="3FADEA"/>
              </a:solidFill>
              <a:latin typeface="Times New Roman"/>
            </a:endParaRPr>
          </a:p>
        </p:txBody>
      </p:sp>
      <p:sp>
        <p:nvSpPr>
          <p:cNvPr id="193" name="Speech Bubble: Rectangle with Corners Rounded 192">
            <a:extLst>
              <a:ext uri="{FF2B5EF4-FFF2-40B4-BE49-F238E27FC236}">
                <a16:creationId xmlns:a16="http://schemas.microsoft.com/office/drawing/2014/main" id="{4AD85A63-EFE6-1574-C012-0BCC322531CA}"/>
              </a:ext>
            </a:extLst>
          </p:cNvPr>
          <p:cNvSpPr/>
          <p:nvPr/>
        </p:nvSpPr>
        <p:spPr>
          <a:xfrm>
            <a:off x="901700" y="2225615"/>
            <a:ext cx="2146300" cy="87630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3F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BFCA666-9ABB-9459-6991-87165B8F0465}"/>
              </a:ext>
            </a:extLst>
          </p:cNvPr>
          <p:cNvSpPr txBox="1"/>
          <p:nvPr/>
        </p:nvSpPr>
        <p:spPr>
          <a:xfrm>
            <a:off x="999945" y="2427138"/>
            <a:ext cx="196850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You are here! 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844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9279-425A-CBB2-E9D3-010FCF2A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649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FAD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Strategy Committee (RSC)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32B8-C3EE-96CD-A4CA-3AFF752A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506"/>
            <a:ext cx="10515600" cy="49730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Documents needed: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RSC </a:t>
            </a:r>
            <a:r>
              <a:rPr lang="en-US" sz="2000" dirty="0" err="1">
                <a:cs typeface="Calibri"/>
              </a:rPr>
              <a:t>REDCap</a:t>
            </a:r>
            <a:r>
              <a:rPr lang="en-US" sz="2000" dirty="0">
                <a:cs typeface="Calibri"/>
              </a:rPr>
              <a:t> Form (online)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Protocol </a:t>
            </a:r>
            <a:r>
              <a:rPr lang="en-US" sz="2000" u="sng" dirty="0">
                <a:ea typeface="+mn-lt"/>
                <a:cs typeface="+mn-lt"/>
              </a:rPr>
              <a:t>or</a:t>
            </a:r>
            <a:r>
              <a:rPr lang="en-US" sz="2000" dirty="0">
                <a:ea typeface="+mn-lt"/>
                <a:cs typeface="+mn-lt"/>
              </a:rPr>
              <a:t> HRP 503</a:t>
            </a:r>
          </a:p>
          <a:p>
            <a:pPr lvl="1"/>
            <a:r>
              <a:rPr lang="en-US" sz="2000" dirty="0">
                <a:cs typeface="Calibri"/>
              </a:rPr>
              <a:t>Preliminary budget (if funded) </a:t>
            </a:r>
          </a:p>
          <a:p>
            <a:pPr lvl="1"/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Turnaround time: 2-3 weeks, dependent on response time of submitter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Resources: </a:t>
            </a:r>
          </a:p>
          <a:p>
            <a:pPr lvl="1"/>
            <a:r>
              <a:rPr lang="en-US" sz="2000" dirty="0">
                <a:cs typeface="Calibri"/>
                <a:hlinkClick r:id="rId2"/>
              </a:rPr>
              <a:t>RSC Submission Guide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  <a:hlinkClick r:id="rId3"/>
              </a:rPr>
              <a:t>RSC Website</a:t>
            </a:r>
            <a:r>
              <a:rPr lang="en-US" sz="2000" dirty="0">
                <a:cs typeface="Calibri"/>
              </a:rPr>
              <a:t>  </a:t>
            </a:r>
            <a:endParaRPr lang="en-US" sz="2000" dirty="0"/>
          </a:p>
          <a:p>
            <a:pPr lvl="1"/>
            <a:r>
              <a:rPr lang="en-US" sz="2000" dirty="0">
                <a:cs typeface="Calibri"/>
                <a:hlinkClick r:id="rId4"/>
              </a:rPr>
              <a:t>RSC Submission Link</a:t>
            </a:r>
            <a:r>
              <a:rPr lang="en-US" sz="2000" dirty="0">
                <a:cs typeface="Calibri"/>
              </a:rPr>
              <a:t> 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235" descr="Shape, rectangle&#10;&#10;Description automatically generated">
            <a:extLst>
              <a:ext uri="{FF2B5EF4-FFF2-40B4-BE49-F238E27FC236}">
                <a16:creationId xmlns:a16="http://schemas.microsoft.com/office/drawing/2014/main" id="{D0639CED-A11B-7D3F-1754-E99A14733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883" y="6587831"/>
            <a:ext cx="12246634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D755-4C30-20C8-C55B-F237CC4F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4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FAD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6972-6771-280F-C109-8DB55467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98"/>
            <a:ext cx="10515600" cy="46630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cs typeface="Calibri"/>
              </a:rPr>
              <a:t>Documents needed: </a:t>
            </a:r>
          </a:p>
          <a:p>
            <a:pPr lvl="1"/>
            <a:r>
              <a:rPr lang="en-US" sz="2000" dirty="0">
                <a:cs typeface="Calibri"/>
              </a:rPr>
              <a:t>Dependent on the funding status of the project</a:t>
            </a:r>
          </a:p>
          <a:p>
            <a:pPr lvl="1"/>
            <a:r>
              <a:rPr lang="en-US" sz="2000" dirty="0">
                <a:cs typeface="Calibri"/>
              </a:rPr>
              <a:t>All submission will need RSC approval for this step </a:t>
            </a:r>
          </a:p>
          <a:p>
            <a:pPr lvl="1"/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Turnaround time: 1 business day for industry funded projects, 5 business days for NIH funded projects. *Review will happen in tandem with IRB review 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Resources: </a:t>
            </a:r>
          </a:p>
          <a:p>
            <a:pPr lvl="1"/>
            <a:r>
              <a:rPr lang="en-US" sz="2000" dirty="0">
                <a:cs typeface="Calibri"/>
                <a:hlinkClick r:id="rId2"/>
              </a:rPr>
              <a:t>GCO Submission Checklist</a:t>
            </a:r>
          </a:p>
          <a:p>
            <a:pPr lvl="1"/>
            <a:r>
              <a:rPr lang="en-US" sz="2000" dirty="0">
                <a:cs typeface="Calibri"/>
                <a:hlinkClick r:id="rId3"/>
              </a:rPr>
              <a:t>GCO Submission Instructions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  <a:hlinkClick r:id="rId4"/>
              </a:rPr>
              <a:t>Abbreviated Instructions for Starting Record</a:t>
            </a:r>
            <a:r>
              <a:rPr lang="en-US" sz="2000" dirty="0">
                <a:cs typeface="Calibri"/>
              </a:rPr>
              <a:t>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*Note: The GCO submission will be started before your IRB submission. While waiting on IRB approval, you can finalize and submit the GCO record you started. </a:t>
            </a: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5" name="Picture 235" descr="Shape, rectangle&#10;&#10;Description automatically generated">
            <a:extLst>
              <a:ext uri="{FF2B5EF4-FFF2-40B4-BE49-F238E27FC236}">
                <a16:creationId xmlns:a16="http://schemas.microsoft.com/office/drawing/2014/main" id="{8D1CDA73-7EDE-F60A-09FA-6F537228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883" y="6587831"/>
            <a:ext cx="12246634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BD8D-804A-E387-A4ED-38D50B76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FAD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PPHS (IRB)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CC4B-492B-BF22-4A31-A997AEC0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2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Documents needed: </a:t>
            </a:r>
          </a:p>
          <a:p>
            <a:pPr lvl="1"/>
            <a:r>
              <a:rPr lang="en-US" sz="2000" dirty="0">
                <a:cs typeface="Calibri"/>
              </a:rPr>
              <a:t>Depends on the type of study</a:t>
            </a:r>
          </a:p>
          <a:p>
            <a:pPr lvl="1"/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Turnaround time: 6-8 weeks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Resources: </a:t>
            </a:r>
          </a:p>
          <a:p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  <a:hlinkClick r:id="rId2"/>
              </a:rPr>
              <a:t>RUTH Submission Checklist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  <a:hlinkClick r:id="rId3"/>
              </a:rPr>
              <a:t>RUTH Submission Instructions – Retrospective</a:t>
            </a:r>
            <a:r>
              <a:rPr lang="en-US" sz="2000" dirty="0">
                <a:cs typeface="Calibri"/>
              </a:rPr>
              <a:t> </a:t>
            </a:r>
          </a:p>
          <a:p>
            <a:endParaRPr lang="en-US" sz="2400" dirty="0">
              <a:cs typeface="Calibri"/>
            </a:endParaRPr>
          </a:p>
        </p:txBody>
      </p:sp>
      <p:pic>
        <p:nvPicPr>
          <p:cNvPr id="5" name="Picture 235" descr="Shape, rectangle&#10;&#10;Description automatically generated">
            <a:extLst>
              <a:ext uri="{FF2B5EF4-FFF2-40B4-BE49-F238E27FC236}">
                <a16:creationId xmlns:a16="http://schemas.microsoft.com/office/drawing/2014/main" id="{5715EEBC-407A-D886-0E49-60963FE2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883" y="6587831"/>
            <a:ext cx="12246634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4B25-4AED-BE93-C518-55EA6CBE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FAD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next?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CA3C-9EA8-6215-9195-9E18E9CF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Assembling your study binder </a:t>
            </a:r>
          </a:p>
          <a:p>
            <a:pPr lvl="1"/>
            <a:r>
              <a:rPr lang="en-US" sz="2000" dirty="0">
                <a:cs typeface="Calibri"/>
                <a:hlinkClick r:id="rId2"/>
              </a:rPr>
              <a:t>Checklist – Drug/Device Studies 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  <a:hlinkClick r:id="rId3"/>
              </a:rPr>
              <a:t>Checklist – Registries </a:t>
            </a:r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Staying on top of annual continuing reviews </a:t>
            </a:r>
          </a:p>
          <a:p>
            <a:pPr lvl="1"/>
            <a:r>
              <a:rPr lang="en-US" sz="2000" dirty="0">
                <a:cs typeface="Calibri"/>
                <a:hlinkClick r:id="rId4"/>
              </a:rPr>
              <a:t>Checklist</a:t>
            </a:r>
            <a:r>
              <a:rPr lang="en-US" sz="2000" dirty="0">
                <a:cs typeface="Calibri"/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RNI/Changes to funding </a:t>
            </a:r>
          </a:p>
          <a:p>
            <a:pPr lvl="1"/>
            <a:r>
              <a:rPr lang="en-US" sz="2000" dirty="0">
                <a:cs typeface="Calibri"/>
                <a:hlinkClick r:id="rId5"/>
              </a:rPr>
              <a:t>RUTH RNI info sheet </a:t>
            </a:r>
            <a:endParaRPr lang="en-US" sz="20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235" descr="Shape, rectangle&#10;&#10;Description automatically generated">
            <a:extLst>
              <a:ext uri="{FF2B5EF4-FFF2-40B4-BE49-F238E27FC236}">
                <a16:creationId xmlns:a16="http://schemas.microsoft.com/office/drawing/2014/main" id="{F61C923E-FE1C-5945-7520-9C5AEBABC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83" y="6587831"/>
            <a:ext cx="12246634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77CA-3E3A-4FD4-F039-B79D2AD6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FAD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Resources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AA09-BB44-7A16-22F7-A6B5AF77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34" y="1842940"/>
            <a:ext cx="10515600" cy="4592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  <a:hlinkClick r:id="rId2"/>
              </a:rPr>
              <a:t>Mount Sinai Research Roadmap</a:t>
            </a:r>
            <a:r>
              <a:rPr lang="en-US" sz="2400" dirty="0">
                <a:ea typeface="+mn-lt"/>
                <a:cs typeface="+mn-lt"/>
              </a:rPr>
              <a:t> – A comprehensive, step-by-step guide for getting a research project up and running at Mount Sinai </a:t>
            </a: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  <a:hlinkClick r:id="rId3"/>
              </a:rPr>
              <a:t>Neurosurgery Research Vault</a:t>
            </a:r>
            <a:r>
              <a:rPr lang="en-US" sz="2400" dirty="0">
                <a:ea typeface="+mn-lt"/>
                <a:cs typeface="+mn-lt"/>
              </a:rPr>
              <a:t> – A fantastic resource with department-specific guides to research conducted through the department of neurosurgery </a:t>
            </a: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  <a:hlinkClick r:id="rId4"/>
              </a:rPr>
              <a:t>PPHS</a:t>
            </a:r>
            <a:r>
              <a:rPr lang="en-US" sz="2400" dirty="0">
                <a:ea typeface="+mn-lt"/>
                <a:cs typeface="+mn-lt"/>
              </a:rPr>
              <a:t> - Mount Sinai's Program for the Protection of Human Subjects website</a:t>
            </a: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  <a:hlinkClick r:id="rId5"/>
              </a:rPr>
              <a:t>GCO</a:t>
            </a:r>
            <a:r>
              <a:rPr lang="en-US" sz="2400" dirty="0">
                <a:ea typeface="+mn-lt"/>
                <a:cs typeface="+mn-lt"/>
              </a:rPr>
              <a:t> - Mount Sinai's Grants and Contracts Office website </a:t>
            </a: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ts val="2300"/>
              </a:lnSpc>
              <a:spcBef>
                <a:spcPct val="2000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  <a:hlinkClick r:id="rId6"/>
              </a:rPr>
              <a:t>NIH Protocol Templates</a:t>
            </a:r>
            <a:r>
              <a:rPr lang="en-US" sz="2400" dirty="0">
                <a:ea typeface="+mn-lt"/>
                <a:cs typeface="+mn-lt"/>
              </a:rPr>
              <a:t> -  The gold standard of protocol templates </a:t>
            </a:r>
          </a:p>
          <a:p>
            <a:pPr marL="0" indent="0">
              <a:lnSpc>
                <a:spcPts val="2300"/>
              </a:lnSpc>
              <a:spcBef>
                <a:spcPct val="20000"/>
              </a:spcBef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235" descr="Shape, rectangle&#10;&#10;Description automatically generated">
            <a:extLst>
              <a:ext uri="{FF2B5EF4-FFF2-40B4-BE49-F238E27FC236}">
                <a16:creationId xmlns:a16="http://schemas.microsoft.com/office/drawing/2014/main" id="{C3674E1F-221E-C0A8-B5F9-A4A1A3CBB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883" y="6587831"/>
            <a:ext cx="12246634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SHS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SHS_Prsntn_Tmplt_Heart_16x9.potx" id="{05A5382A-ADAD-4D43-9C59-905CB01A52AA}" vid="{611031CA-F146-4C9D-9513-82306EB238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291</Words>
  <Application>Microsoft Macintosh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Arial,Sans-Serif</vt:lpstr>
      <vt:lpstr>Calibri</vt:lpstr>
      <vt:lpstr>Calibri Light</vt:lpstr>
      <vt:lpstr>Times New Roman</vt:lpstr>
      <vt:lpstr>Wingdings</vt:lpstr>
      <vt:lpstr>office theme</vt:lpstr>
      <vt:lpstr>MSHS</vt:lpstr>
      <vt:lpstr>Research Approval Process Overview</vt:lpstr>
      <vt:lpstr>Order of Approvals</vt:lpstr>
      <vt:lpstr>Research Strategy Committee (RSC)</vt:lpstr>
      <vt:lpstr>GCO</vt:lpstr>
      <vt:lpstr>PPHS (IRB)</vt:lpstr>
      <vt:lpstr>What next? </vt:lpstr>
      <vt:lpstr>Additional Resources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Torres, Sarah</cp:lastModifiedBy>
  <cp:revision>225</cp:revision>
  <dcterms:created xsi:type="dcterms:W3CDTF">2022-12-01T15:22:00Z</dcterms:created>
  <dcterms:modified xsi:type="dcterms:W3CDTF">2022-12-02T16:48:41Z</dcterms:modified>
</cp:coreProperties>
</file>